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1"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1"/>
  </p:normalViewPr>
  <p:slideViewPr>
    <p:cSldViewPr snapToGrid="0">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538642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83445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1145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825371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45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4087507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1234715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759845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3555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6EC489-6F83-5B46-A780-24E596F02CA4}" type="datetimeFigureOut">
              <a:rPr lang="en-US" smtClean="0"/>
              <a:t>11/11/22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170342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6EC489-6F83-5B46-A780-24E596F02CA4}" type="datetimeFigureOut">
              <a:rPr lang="en-US" smtClean="0"/>
              <a:t>11/11/22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09920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6EC489-6F83-5B46-A780-24E596F02CA4}" type="datetimeFigureOut">
              <a:rPr lang="en-US" smtClean="0"/>
              <a:t>11/11/22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957578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6EC489-6F83-5B46-A780-24E596F02CA4}" type="datetimeFigureOut">
              <a:rPr lang="en-US" smtClean="0"/>
              <a:t>11/11/22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626163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6EC489-6F83-5B46-A780-24E596F02CA4}" type="datetimeFigureOut">
              <a:rPr lang="en-US" smtClean="0"/>
              <a:t>11/11/22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58240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6EC489-6F83-5B46-A780-24E596F02CA4}" type="datetimeFigureOut">
              <a:rPr lang="en-US" smtClean="0"/>
              <a:t>11/11/22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28543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6EC489-6F83-5B46-A780-24E596F02CA4}" type="datetimeFigureOut">
              <a:rPr lang="en-US" smtClean="0"/>
              <a:t>11/11/22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54EA17-3C29-674A-842C-5FE04F648F3D}" type="slidenum">
              <a:rPr lang="en-US" smtClean="0"/>
              <a:t>‹#›</a:t>
            </a:fld>
            <a:endParaRPr lang="en-US"/>
          </a:p>
        </p:txBody>
      </p:sp>
    </p:spTree>
    <p:extLst>
      <p:ext uri="{BB962C8B-B14F-4D97-AF65-F5344CB8AC3E}">
        <p14:creationId xmlns:p14="http://schemas.microsoft.com/office/powerpoint/2010/main" val="3391816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6EC489-6F83-5B46-A780-24E596F02CA4}" type="datetimeFigureOut">
              <a:rPr lang="en-US" smtClean="0"/>
              <a:t>11/11/22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4154EA17-3C29-674A-842C-5FE04F648F3D}" type="slidenum">
              <a:rPr lang="en-US" smtClean="0"/>
              <a:t>‹#›</a:t>
            </a:fld>
            <a:endParaRPr lang="en-US"/>
          </a:p>
        </p:txBody>
      </p:sp>
    </p:spTree>
    <p:extLst>
      <p:ext uri="{BB962C8B-B14F-4D97-AF65-F5344CB8AC3E}">
        <p14:creationId xmlns:p14="http://schemas.microsoft.com/office/powerpoint/2010/main" val="408035797"/>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073" r:id="rId12"/>
    <p:sldLayoutId id="2147484074" r:id="rId13"/>
    <p:sldLayoutId id="2147484075" r:id="rId14"/>
    <p:sldLayoutId id="2147484076" r:id="rId15"/>
    <p:sldLayoutId id="2147484077"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cbc.radio-canada.ca/en/ombudsman/reviews/Removing-a-Name" TargetMode="External"/><Relationship Id="rId3" Type="http://schemas.openxmlformats.org/officeDocument/2006/relationships/hyperlink" Target="https://www.reputation.ca/the-definitive-guide-to-right-to-be-forgotten-in-canada/" TargetMode="External"/><Relationship Id="rId7" Type="http://schemas.openxmlformats.org/officeDocument/2006/relationships/hyperlink" Target="https://www.cbc.ca/news/science/right-to-be-forgotten-canada-eu-court-1.5297528" TargetMode="External"/><Relationship Id="rId2" Type="http://schemas.openxmlformats.org/officeDocument/2006/relationships/hyperlink" Target="https://www.itworldcanada.com/article/canadas-privacy-law-applies-to-google-search-says-judge-in-right-to-be-forgotten-case/455681" TargetMode="External"/><Relationship Id="rId1" Type="http://schemas.openxmlformats.org/officeDocument/2006/relationships/slideLayout" Target="../slideLayouts/slideLayout2.xml"/><Relationship Id="rId6" Type="http://schemas.openxmlformats.org/officeDocument/2006/relationships/hyperlink" Target="https://gowlingwlg.com/en/insights-resources/articles/2022/canada-reintroduces-changes-to-federal-privacy-law/" TargetMode="External"/><Relationship Id="rId5" Type="http://schemas.openxmlformats.org/officeDocument/2006/relationships/hyperlink" Target="https://www.canadianlawyermag.com/practice-areas/privacy-and-data/federal-court-decision-a-step-towards-determining-whether-canada-will-have-a-right-to-be-forgotten/358306" TargetMode="External"/><Relationship Id="rId4" Type="http://schemas.openxmlformats.org/officeDocument/2006/relationships/hyperlink" Target="https://www.bennettjones.com/Blogs-Section/A-Key-Step-Towards-the-Right-To-Be-Forgott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05294-7561-4F90-2522-14B97240B516}"/>
              </a:ext>
            </a:extLst>
          </p:cNvPr>
          <p:cNvSpPr>
            <a:spLocks noGrp="1"/>
          </p:cNvSpPr>
          <p:nvPr>
            <p:ph type="ctrTitle"/>
          </p:nvPr>
        </p:nvSpPr>
        <p:spPr>
          <a:xfrm>
            <a:off x="1507067" y="1149178"/>
            <a:ext cx="7766936" cy="2901658"/>
          </a:xfrm>
        </p:spPr>
        <p:txBody>
          <a:bodyPr/>
          <a:lstStyle/>
          <a:p>
            <a:pPr algn="ctr"/>
            <a:r>
              <a:rPr lang="en-US" dirty="0"/>
              <a:t>Your Digital Footprint and What Can Be Done About It</a:t>
            </a:r>
          </a:p>
        </p:txBody>
      </p:sp>
      <p:sp>
        <p:nvSpPr>
          <p:cNvPr id="3" name="Subtitle 2">
            <a:extLst>
              <a:ext uri="{FF2B5EF4-FFF2-40B4-BE49-F238E27FC236}">
                <a16:creationId xmlns:a16="http://schemas.microsoft.com/office/drawing/2014/main" id="{4E571A6E-3254-CC35-9ED6-CA3C03A3632E}"/>
              </a:ext>
            </a:extLst>
          </p:cNvPr>
          <p:cNvSpPr>
            <a:spLocks noGrp="1"/>
          </p:cNvSpPr>
          <p:nvPr>
            <p:ph type="subTitle" idx="1"/>
          </p:nvPr>
        </p:nvSpPr>
        <p:spPr/>
        <p:txBody>
          <a:bodyPr/>
          <a:lstStyle/>
          <a:p>
            <a:r>
              <a:rPr lang="en-US" dirty="0"/>
              <a:t>Alexandre Charron</a:t>
            </a:r>
          </a:p>
        </p:txBody>
      </p:sp>
    </p:spTree>
    <p:extLst>
      <p:ext uri="{BB962C8B-B14F-4D97-AF65-F5344CB8AC3E}">
        <p14:creationId xmlns:p14="http://schemas.microsoft.com/office/powerpoint/2010/main" val="319392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D496D-1945-B5F7-B09B-52FF20EB0B45}"/>
              </a:ext>
            </a:extLst>
          </p:cNvPr>
          <p:cNvSpPr>
            <a:spLocks noGrp="1"/>
          </p:cNvSpPr>
          <p:nvPr>
            <p:ph type="title"/>
          </p:nvPr>
        </p:nvSpPr>
        <p:spPr/>
        <p:txBody>
          <a:bodyPr/>
          <a:lstStyle/>
          <a:p>
            <a:r>
              <a:rPr lang="en-US" dirty="0"/>
              <a:t>Should Canada have a ‘Right to be Forgotten’ Law? </a:t>
            </a:r>
          </a:p>
        </p:txBody>
      </p:sp>
      <p:sp>
        <p:nvSpPr>
          <p:cNvPr id="3" name="Content Placeholder 2">
            <a:extLst>
              <a:ext uri="{FF2B5EF4-FFF2-40B4-BE49-F238E27FC236}">
                <a16:creationId xmlns:a16="http://schemas.microsoft.com/office/drawing/2014/main" id="{4DB9EB14-0CB2-3AC0-3915-2E4DCE1F92B5}"/>
              </a:ext>
            </a:extLst>
          </p:cNvPr>
          <p:cNvSpPr>
            <a:spLocks noGrp="1"/>
          </p:cNvSpPr>
          <p:nvPr>
            <p:ph idx="1"/>
          </p:nvPr>
        </p:nvSpPr>
        <p:spPr>
          <a:xfrm>
            <a:off x="677334" y="2160589"/>
            <a:ext cx="8596668" cy="4289638"/>
          </a:xfrm>
        </p:spPr>
        <p:txBody>
          <a:bodyPr>
            <a:normAutofit/>
          </a:bodyPr>
          <a:lstStyle/>
          <a:p>
            <a:r>
              <a:rPr lang="en-US" sz="2400" dirty="0"/>
              <a:t>51% of Canadians support a ‘right to be forgotten’ law. 26% are opposed. 23% are unsure </a:t>
            </a:r>
          </a:p>
          <a:p>
            <a:r>
              <a:rPr lang="en-US" sz="2400" dirty="0"/>
              <a:t>On one side are the historical record and the public’s right to know </a:t>
            </a:r>
          </a:p>
          <a:p>
            <a:r>
              <a:rPr lang="en-US" sz="2400" dirty="0"/>
              <a:t>On the other side are the rights of privacy and the rights of individuals not to have their lives permanently ruined by rumors, false claims, or past mistakes for which they have made amends </a:t>
            </a:r>
          </a:p>
          <a:p>
            <a:r>
              <a:rPr lang="en-US" sz="2400" dirty="0"/>
              <a:t>If the internet never forgets, then there are no clean slates, no second chances </a:t>
            </a:r>
          </a:p>
        </p:txBody>
      </p:sp>
    </p:spTree>
    <p:extLst>
      <p:ext uri="{BB962C8B-B14F-4D97-AF65-F5344CB8AC3E}">
        <p14:creationId xmlns:p14="http://schemas.microsoft.com/office/powerpoint/2010/main" val="1273832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A5C0E-E6D0-987A-5219-515A45C5BE89}"/>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555F9B22-3737-E6FC-A4EC-D983B2872EDB}"/>
              </a:ext>
            </a:extLst>
          </p:cNvPr>
          <p:cNvSpPr>
            <a:spLocks noGrp="1"/>
          </p:cNvSpPr>
          <p:nvPr>
            <p:ph idx="1"/>
          </p:nvPr>
        </p:nvSpPr>
        <p:spPr>
          <a:xfrm>
            <a:off x="677334" y="1198605"/>
            <a:ext cx="8596668" cy="5659395"/>
          </a:xfrm>
        </p:spPr>
        <p:txBody>
          <a:bodyPr>
            <a:normAutofit fontScale="70000" lnSpcReduction="20000"/>
          </a:bodyPr>
          <a:lstStyle/>
          <a:p>
            <a:pPr marL="0" indent="0">
              <a:buNone/>
            </a:pPr>
            <a:r>
              <a:rPr lang="en-US" dirty="0"/>
              <a:t>Solomon, H. (2021, July 15). </a:t>
            </a:r>
            <a:r>
              <a:rPr lang="en-US" i="1" dirty="0"/>
              <a:t>Canada’s privacy law applies to Google search, says judge in right to be forgotten case. </a:t>
            </a:r>
            <a:r>
              <a:rPr lang="en-US" dirty="0"/>
              <a:t>IT World Canada. </a:t>
            </a:r>
            <a:r>
              <a:rPr lang="en-US" dirty="0">
                <a:hlinkClick r:id="rId2"/>
              </a:rPr>
              <a:t>https://www.itworldcanada.com/article/canadas-privacy-law-applies-to-google-search-says-judge-in-right-to-be-forgotten-case/455681</a:t>
            </a:r>
            <a:r>
              <a:rPr lang="en-US" dirty="0"/>
              <a:t> </a:t>
            </a:r>
          </a:p>
          <a:p>
            <a:pPr marL="0" indent="0">
              <a:buNone/>
            </a:pPr>
            <a:endParaRPr lang="en-US" dirty="0"/>
          </a:p>
          <a:p>
            <a:pPr marL="0" indent="0">
              <a:buNone/>
            </a:pPr>
            <a:r>
              <a:rPr lang="en-US" dirty="0"/>
              <a:t>Earle, M. (n.d.). </a:t>
            </a:r>
            <a:r>
              <a:rPr lang="en-US" i="1" dirty="0"/>
              <a:t>The definitive guide to right to be forgotten in Canada. </a:t>
            </a:r>
            <a:r>
              <a:rPr lang="en-US" dirty="0" err="1"/>
              <a:t>Reputation.ca</a:t>
            </a:r>
            <a:r>
              <a:rPr lang="en-US" dirty="0"/>
              <a:t>. </a:t>
            </a:r>
            <a:r>
              <a:rPr lang="en-US" dirty="0">
                <a:hlinkClick r:id="rId3"/>
              </a:rPr>
              <a:t>https://www.reputation.ca/the-definitive-guide-to-right-to-be-forgotten-in-canada/</a:t>
            </a:r>
            <a:r>
              <a:rPr lang="en-US" dirty="0"/>
              <a:t> </a:t>
            </a:r>
          </a:p>
          <a:p>
            <a:pPr marL="0" indent="0">
              <a:buNone/>
            </a:pPr>
            <a:endParaRPr lang="en-US" dirty="0"/>
          </a:p>
          <a:p>
            <a:pPr marL="0" indent="0">
              <a:buNone/>
            </a:pPr>
            <a:r>
              <a:rPr lang="en-US" dirty="0" err="1"/>
              <a:t>Promislow</a:t>
            </a:r>
            <a:r>
              <a:rPr lang="en-US" dirty="0"/>
              <a:t>, R., Lee, H.C., Burns, S., Gittens, S., &amp; Williams, A. (2021, July 21). </a:t>
            </a:r>
            <a:r>
              <a:rPr lang="en-US" i="1" dirty="0"/>
              <a:t>A key step towards the right to be forgotten? Federal privacy laws and internet search engines. </a:t>
            </a:r>
            <a:r>
              <a:rPr lang="en-US" dirty="0" err="1"/>
              <a:t>Brennett</a:t>
            </a:r>
            <a:r>
              <a:rPr lang="en-US" dirty="0"/>
              <a:t> Jones. </a:t>
            </a:r>
            <a:r>
              <a:rPr lang="en-US" dirty="0">
                <a:hlinkClick r:id="rId4"/>
              </a:rPr>
              <a:t>https://www.bennettjones.com/Blogs-Section/A-Key-Step-Towards-the-Right-To-Be-Forgotten</a:t>
            </a:r>
            <a:r>
              <a:rPr lang="en-US" dirty="0"/>
              <a:t> </a:t>
            </a:r>
          </a:p>
          <a:p>
            <a:pPr marL="0" indent="0">
              <a:buNone/>
            </a:pPr>
            <a:endParaRPr lang="en-US" dirty="0"/>
          </a:p>
          <a:p>
            <a:pPr marL="0" indent="0">
              <a:buNone/>
            </a:pPr>
            <a:r>
              <a:rPr lang="en-US" dirty="0"/>
              <a:t>Macnab, A. (2021, July 21). </a:t>
            </a:r>
            <a:r>
              <a:rPr lang="en-US" i="1" dirty="0"/>
              <a:t>Federal court decision a step towards determining whether Canada will have a right to be forgotten. </a:t>
            </a:r>
            <a:r>
              <a:rPr lang="en-US" dirty="0"/>
              <a:t>Canadian Lawyer. </a:t>
            </a:r>
            <a:r>
              <a:rPr lang="en-US" dirty="0">
                <a:hlinkClick r:id="rId5"/>
              </a:rPr>
              <a:t>https://www.canadianlawyermag.com/practice-areas/privacy-and-data/federal-court-decision-a-step-towards-determining-whether-canada-will-have-a-right-to-be-forgotten/358306</a:t>
            </a:r>
            <a:r>
              <a:rPr lang="en-US" dirty="0"/>
              <a:t> </a:t>
            </a:r>
          </a:p>
          <a:p>
            <a:pPr marL="0" indent="0">
              <a:buNone/>
            </a:pPr>
            <a:endParaRPr lang="en-US" dirty="0"/>
          </a:p>
          <a:p>
            <a:pPr marL="0" indent="0">
              <a:buNone/>
            </a:pPr>
            <a:r>
              <a:rPr lang="en-US" dirty="0"/>
              <a:t>Riley, A., &amp; Samra, J. (2022, June 24). </a:t>
            </a:r>
            <a:r>
              <a:rPr lang="en-US" i="1" dirty="0"/>
              <a:t>Bill C-27: Canada reintroduces sweeping changes to federal privacy law, proposes new AI legislation. </a:t>
            </a:r>
            <a:r>
              <a:rPr lang="en-US" dirty="0" err="1"/>
              <a:t>Gowling</a:t>
            </a:r>
            <a:r>
              <a:rPr lang="en-US" dirty="0"/>
              <a:t> WLG. </a:t>
            </a:r>
            <a:r>
              <a:rPr lang="en-US" dirty="0">
                <a:hlinkClick r:id="rId6"/>
              </a:rPr>
              <a:t>https://gowlingwlg.com/en/insights-resources/articles/2022/canada-reintroduces-changes-to-federal-privacy-law/</a:t>
            </a:r>
            <a:r>
              <a:rPr lang="en-US" dirty="0"/>
              <a:t> </a:t>
            </a:r>
          </a:p>
          <a:p>
            <a:pPr marL="0" indent="0">
              <a:buNone/>
            </a:pPr>
            <a:endParaRPr lang="en-US" i="1" dirty="0"/>
          </a:p>
          <a:p>
            <a:pPr marL="0" indent="0">
              <a:buNone/>
            </a:pPr>
            <a:r>
              <a:rPr lang="en-US" dirty="0"/>
              <a:t>Daigle, T. (2019, September 26). </a:t>
            </a:r>
            <a:r>
              <a:rPr lang="en-US" i="1" dirty="0"/>
              <a:t>Europeans have a ‘right to be forgotten’ online. Should Canadians? </a:t>
            </a:r>
            <a:r>
              <a:rPr lang="en-US" dirty="0"/>
              <a:t>CBC News. </a:t>
            </a:r>
            <a:r>
              <a:rPr lang="en-US" dirty="0">
                <a:hlinkClick r:id="rId7"/>
              </a:rPr>
              <a:t>https://www.cbc.ca/news/science/right-to-be-forgotten-canada-eu-court-1.5297528</a:t>
            </a:r>
            <a:r>
              <a:rPr lang="en-US" dirty="0"/>
              <a:t> </a:t>
            </a:r>
          </a:p>
          <a:p>
            <a:pPr marL="0" indent="0">
              <a:buNone/>
            </a:pPr>
            <a:endParaRPr lang="en-US" dirty="0"/>
          </a:p>
          <a:p>
            <a:pPr marL="0" indent="0">
              <a:buNone/>
            </a:pPr>
            <a:r>
              <a:rPr lang="en-US" dirty="0" err="1"/>
              <a:t>Nagler</a:t>
            </a:r>
            <a:r>
              <a:rPr lang="en-US" dirty="0"/>
              <a:t>, J. (2020, January 30). </a:t>
            </a:r>
            <a:r>
              <a:rPr lang="en-US" i="1" dirty="0"/>
              <a:t>Removing a name. </a:t>
            </a:r>
            <a:r>
              <a:rPr lang="en-US" dirty="0"/>
              <a:t>CBC Ombudsman. </a:t>
            </a:r>
            <a:r>
              <a:rPr lang="en-US" dirty="0">
                <a:hlinkClick r:id="rId8"/>
              </a:rPr>
              <a:t>https://cbc.radio-canada.ca/en/ombudsman/reviews/Removing-a-Name</a:t>
            </a:r>
            <a:r>
              <a:rPr lang="en-US" dirty="0"/>
              <a:t> </a:t>
            </a:r>
          </a:p>
        </p:txBody>
      </p:sp>
    </p:spTree>
    <p:extLst>
      <p:ext uri="{BB962C8B-B14F-4D97-AF65-F5344CB8AC3E}">
        <p14:creationId xmlns:p14="http://schemas.microsoft.com/office/powerpoint/2010/main" val="1214072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7B7A8-FEAA-9C09-5CD8-02A9419B7BDE}"/>
              </a:ext>
            </a:extLst>
          </p:cNvPr>
          <p:cNvSpPr>
            <a:spLocks noGrp="1"/>
          </p:cNvSpPr>
          <p:nvPr>
            <p:ph type="title"/>
          </p:nvPr>
        </p:nvSpPr>
        <p:spPr/>
        <p:txBody>
          <a:bodyPr/>
          <a:lstStyle/>
          <a:p>
            <a:r>
              <a:rPr lang="en-US" dirty="0"/>
              <a:t>What is your Digital Footprint? </a:t>
            </a:r>
          </a:p>
        </p:txBody>
      </p:sp>
      <p:sp>
        <p:nvSpPr>
          <p:cNvPr id="3" name="Content Placeholder 2">
            <a:extLst>
              <a:ext uri="{FF2B5EF4-FFF2-40B4-BE49-F238E27FC236}">
                <a16:creationId xmlns:a16="http://schemas.microsoft.com/office/drawing/2014/main" id="{E24A8A66-2933-7A97-48D8-FDD2E9A925A5}"/>
              </a:ext>
            </a:extLst>
          </p:cNvPr>
          <p:cNvSpPr>
            <a:spLocks noGrp="1"/>
          </p:cNvSpPr>
          <p:nvPr>
            <p:ph idx="1"/>
          </p:nvPr>
        </p:nvSpPr>
        <p:spPr/>
        <p:txBody>
          <a:bodyPr>
            <a:normAutofit/>
          </a:bodyPr>
          <a:lstStyle/>
          <a:p>
            <a:r>
              <a:rPr lang="en-US" sz="2800" dirty="0"/>
              <a:t>Any information available about you online</a:t>
            </a:r>
          </a:p>
          <a:p>
            <a:endParaRPr lang="en-US" sz="2800" dirty="0"/>
          </a:p>
          <a:p>
            <a:r>
              <a:rPr lang="en-US" sz="2800" dirty="0"/>
              <a:t>But especially the information that comes up on Google or other search engine results when people search up your name </a:t>
            </a:r>
          </a:p>
          <a:p>
            <a:endParaRPr lang="en-US" sz="2800" dirty="0"/>
          </a:p>
          <a:p>
            <a:r>
              <a:rPr lang="en-US" sz="2800" dirty="0"/>
              <a:t>Search results are generated by an algorithm </a:t>
            </a:r>
          </a:p>
        </p:txBody>
      </p:sp>
    </p:spTree>
    <p:extLst>
      <p:ext uri="{BB962C8B-B14F-4D97-AF65-F5344CB8AC3E}">
        <p14:creationId xmlns:p14="http://schemas.microsoft.com/office/powerpoint/2010/main" val="59467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960D1-6648-8419-A47C-31843409F2E3}"/>
              </a:ext>
            </a:extLst>
          </p:cNvPr>
          <p:cNvSpPr>
            <a:spLocks noGrp="1"/>
          </p:cNvSpPr>
          <p:nvPr>
            <p:ph type="title"/>
          </p:nvPr>
        </p:nvSpPr>
        <p:spPr/>
        <p:txBody>
          <a:bodyPr/>
          <a:lstStyle/>
          <a:p>
            <a:r>
              <a:rPr lang="en-US" dirty="0"/>
              <a:t>Why is your Digital Footprint a Potential Problem? </a:t>
            </a:r>
          </a:p>
        </p:txBody>
      </p:sp>
      <p:sp>
        <p:nvSpPr>
          <p:cNvPr id="3" name="Content Placeholder 2">
            <a:extLst>
              <a:ext uri="{FF2B5EF4-FFF2-40B4-BE49-F238E27FC236}">
                <a16:creationId xmlns:a16="http://schemas.microsoft.com/office/drawing/2014/main" id="{1FC040A3-1D98-2828-890B-62DD7F6D4516}"/>
              </a:ext>
            </a:extLst>
          </p:cNvPr>
          <p:cNvSpPr>
            <a:spLocks noGrp="1"/>
          </p:cNvSpPr>
          <p:nvPr>
            <p:ph idx="1"/>
          </p:nvPr>
        </p:nvSpPr>
        <p:spPr/>
        <p:txBody>
          <a:bodyPr>
            <a:noAutofit/>
          </a:bodyPr>
          <a:lstStyle/>
          <a:p>
            <a:r>
              <a:rPr lang="en-US" sz="2800" dirty="0"/>
              <a:t>It’s a privacy issue. You may not want information about you publicly available </a:t>
            </a:r>
          </a:p>
          <a:p>
            <a:r>
              <a:rPr lang="en-US" sz="2800" dirty="0"/>
              <a:t>Could be a potential security issue </a:t>
            </a:r>
          </a:p>
          <a:p>
            <a:r>
              <a:rPr lang="en-US" sz="2800" dirty="0"/>
              <a:t>There could be information about you out there that is embarrassing or could be used to discriminate against you </a:t>
            </a:r>
          </a:p>
          <a:p>
            <a:r>
              <a:rPr lang="en-US" sz="2800" dirty="0"/>
              <a:t>You may not want potential employers or new personal or professional relationships to have access to this information </a:t>
            </a:r>
          </a:p>
        </p:txBody>
      </p:sp>
    </p:spTree>
    <p:extLst>
      <p:ext uri="{BB962C8B-B14F-4D97-AF65-F5344CB8AC3E}">
        <p14:creationId xmlns:p14="http://schemas.microsoft.com/office/powerpoint/2010/main" val="4049148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DDF66-515C-0941-DF91-6E470CF07C0D}"/>
              </a:ext>
            </a:extLst>
          </p:cNvPr>
          <p:cNvSpPr>
            <a:spLocks noGrp="1"/>
          </p:cNvSpPr>
          <p:nvPr>
            <p:ph type="title"/>
          </p:nvPr>
        </p:nvSpPr>
        <p:spPr/>
        <p:txBody>
          <a:bodyPr/>
          <a:lstStyle/>
          <a:p>
            <a:r>
              <a:rPr lang="en-US" dirty="0"/>
              <a:t>What can be done about your Digital Footprint? </a:t>
            </a:r>
          </a:p>
        </p:txBody>
      </p:sp>
      <p:sp>
        <p:nvSpPr>
          <p:cNvPr id="3" name="Content Placeholder 2">
            <a:extLst>
              <a:ext uri="{FF2B5EF4-FFF2-40B4-BE49-F238E27FC236}">
                <a16:creationId xmlns:a16="http://schemas.microsoft.com/office/drawing/2014/main" id="{6B105A39-4544-4850-9BE3-9A6F1B9CCF81}"/>
              </a:ext>
            </a:extLst>
          </p:cNvPr>
          <p:cNvSpPr>
            <a:spLocks noGrp="1"/>
          </p:cNvSpPr>
          <p:nvPr>
            <p:ph idx="1"/>
          </p:nvPr>
        </p:nvSpPr>
        <p:spPr>
          <a:xfrm>
            <a:off x="862685" y="1930400"/>
            <a:ext cx="8596668" cy="2901092"/>
          </a:xfrm>
        </p:spPr>
        <p:txBody>
          <a:bodyPr>
            <a:noAutofit/>
          </a:bodyPr>
          <a:lstStyle/>
          <a:p>
            <a:pPr marL="0" indent="0">
              <a:buNone/>
            </a:pPr>
            <a:r>
              <a:rPr lang="en-US" sz="2200" dirty="0"/>
              <a:t>There are 3 broad approaches: </a:t>
            </a:r>
          </a:p>
          <a:p>
            <a:pPr marL="0" indent="0">
              <a:buNone/>
            </a:pPr>
            <a:endParaRPr lang="en-US" sz="2200" dirty="0"/>
          </a:p>
          <a:p>
            <a:pPr>
              <a:buFont typeface="Wingdings" pitchFamily="2" charset="2"/>
              <a:buChar char="Ø"/>
            </a:pPr>
            <a:r>
              <a:rPr lang="en-US" sz="2200" dirty="0"/>
              <a:t>You could try to get the information erased </a:t>
            </a:r>
          </a:p>
          <a:p>
            <a:pPr>
              <a:buFont typeface="Wingdings" pitchFamily="2" charset="2"/>
              <a:buChar char="Ø"/>
            </a:pPr>
            <a:endParaRPr lang="en-US" sz="2200" dirty="0"/>
          </a:p>
          <a:p>
            <a:pPr>
              <a:buFont typeface="Wingdings" pitchFamily="2" charset="2"/>
              <a:buChar char="Ø"/>
            </a:pPr>
            <a:r>
              <a:rPr lang="en-US" sz="2200" dirty="0"/>
              <a:t>You could try to make it so that search engines don’t pull it up </a:t>
            </a:r>
          </a:p>
          <a:p>
            <a:pPr>
              <a:buFont typeface="Wingdings" pitchFamily="2" charset="2"/>
              <a:buChar char="Ø"/>
            </a:pPr>
            <a:endParaRPr lang="en-US" sz="2200" dirty="0"/>
          </a:p>
          <a:p>
            <a:pPr>
              <a:buFont typeface="Wingdings" pitchFamily="2" charset="2"/>
              <a:buChar char="Ø"/>
            </a:pPr>
            <a:r>
              <a:rPr lang="en-US" sz="2200" dirty="0"/>
              <a:t>You could try to make it hard to find by burying it with additional information </a:t>
            </a:r>
          </a:p>
          <a:p>
            <a:pPr marL="0" indent="0">
              <a:buNone/>
            </a:pPr>
            <a:endParaRPr lang="en-US" sz="2200" dirty="0"/>
          </a:p>
          <a:p>
            <a:pPr marL="0" indent="0">
              <a:buNone/>
            </a:pPr>
            <a:r>
              <a:rPr lang="en-US" sz="2200" dirty="0"/>
              <a:t>The main content of this presentation focusses on the second point: Trying to prevent search engines from pulling it up </a:t>
            </a:r>
          </a:p>
        </p:txBody>
      </p:sp>
    </p:spTree>
    <p:extLst>
      <p:ext uri="{BB962C8B-B14F-4D97-AF65-F5344CB8AC3E}">
        <p14:creationId xmlns:p14="http://schemas.microsoft.com/office/powerpoint/2010/main" val="535387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C57B7-711C-F0B9-1D34-29E2826864B0}"/>
              </a:ext>
            </a:extLst>
          </p:cNvPr>
          <p:cNvSpPr>
            <a:spLocks noGrp="1"/>
          </p:cNvSpPr>
          <p:nvPr>
            <p:ph type="title"/>
          </p:nvPr>
        </p:nvSpPr>
        <p:spPr/>
        <p:txBody>
          <a:bodyPr/>
          <a:lstStyle/>
          <a:p>
            <a:r>
              <a:rPr lang="en-US" dirty="0"/>
              <a:t>The ‘Right to be Forgotten’ in Europe </a:t>
            </a:r>
          </a:p>
        </p:txBody>
      </p:sp>
      <p:sp>
        <p:nvSpPr>
          <p:cNvPr id="3" name="Content Placeholder 2">
            <a:extLst>
              <a:ext uri="{FF2B5EF4-FFF2-40B4-BE49-F238E27FC236}">
                <a16:creationId xmlns:a16="http://schemas.microsoft.com/office/drawing/2014/main" id="{C1CDEB6D-A936-0693-8AE6-56A6FB843F43}"/>
              </a:ext>
            </a:extLst>
          </p:cNvPr>
          <p:cNvSpPr>
            <a:spLocks noGrp="1"/>
          </p:cNvSpPr>
          <p:nvPr>
            <p:ph idx="1"/>
          </p:nvPr>
        </p:nvSpPr>
        <p:spPr>
          <a:xfrm>
            <a:off x="677334" y="1421027"/>
            <a:ext cx="8596668" cy="5288692"/>
          </a:xfrm>
        </p:spPr>
        <p:txBody>
          <a:bodyPr>
            <a:noAutofit/>
          </a:bodyPr>
          <a:lstStyle/>
          <a:p>
            <a:r>
              <a:rPr lang="en-US" sz="2200" dirty="0"/>
              <a:t>A ‘right to be forgotten’ law was passed in the EU in 2014, and strengthened in 2018 with the General Data Protection Regulation (GDPR) </a:t>
            </a:r>
          </a:p>
          <a:p>
            <a:r>
              <a:rPr lang="en-US" sz="2200" dirty="0"/>
              <a:t>As a result, Eu residents have the right to have their personal information de-listed from Google search results under certain circumstances </a:t>
            </a:r>
          </a:p>
          <a:p>
            <a:r>
              <a:rPr lang="en-US" sz="2200" dirty="0"/>
              <a:t>EU residents can ask Google to de-list their search results if these are inaccurate, incomplete, “problematic,” or “irrelevant” </a:t>
            </a:r>
          </a:p>
          <a:p>
            <a:r>
              <a:rPr lang="en-US" sz="2200" dirty="0"/>
              <a:t>Google received millions of de-listing requests, but has only complied with 45% of them</a:t>
            </a:r>
          </a:p>
          <a:p>
            <a:r>
              <a:rPr lang="en-US" sz="2200" dirty="0"/>
              <a:t>Google is only required to de-list results from appearing in Europe. These results continue to appear in the rest of the world </a:t>
            </a:r>
          </a:p>
        </p:txBody>
      </p:sp>
    </p:spTree>
    <p:extLst>
      <p:ext uri="{BB962C8B-B14F-4D97-AF65-F5344CB8AC3E}">
        <p14:creationId xmlns:p14="http://schemas.microsoft.com/office/powerpoint/2010/main" val="117244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4027D-AE1F-DA49-05B2-EA6C27D568E3}"/>
              </a:ext>
            </a:extLst>
          </p:cNvPr>
          <p:cNvSpPr>
            <a:spLocks noGrp="1"/>
          </p:cNvSpPr>
          <p:nvPr>
            <p:ph type="title"/>
          </p:nvPr>
        </p:nvSpPr>
        <p:spPr/>
        <p:txBody>
          <a:bodyPr/>
          <a:lstStyle/>
          <a:p>
            <a:r>
              <a:rPr lang="en-US" dirty="0"/>
              <a:t>The ‘Right to be Forgotten’ in Canada </a:t>
            </a:r>
          </a:p>
        </p:txBody>
      </p:sp>
      <p:sp>
        <p:nvSpPr>
          <p:cNvPr id="3" name="Content Placeholder 2">
            <a:extLst>
              <a:ext uri="{FF2B5EF4-FFF2-40B4-BE49-F238E27FC236}">
                <a16:creationId xmlns:a16="http://schemas.microsoft.com/office/drawing/2014/main" id="{C6BF2B78-DE5D-B642-45E4-CDE534DAE621}"/>
              </a:ext>
            </a:extLst>
          </p:cNvPr>
          <p:cNvSpPr>
            <a:spLocks noGrp="1"/>
          </p:cNvSpPr>
          <p:nvPr>
            <p:ph idx="1"/>
          </p:nvPr>
        </p:nvSpPr>
        <p:spPr>
          <a:xfrm>
            <a:off x="677334" y="1544595"/>
            <a:ext cx="8596668" cy="4496767"/>
          </a:xfrm>
        </p:spPr>
        <p:txBody>
          <a:bodyPr>
            <a:noAutofit/>
          </a:bodyPr>
          <a:lstStyle/>
          <a:p>
            <a:r>
              <a:rPr lang="en-US" sz="2000" dirty="0"/>
              <a:t>There basically is no ‘right to be forgotten’ in Canada and it is almost impossible to get search results de-listed from Google </a:t>
            </a:r>
          </a:p>
          <a:p>
            <a:pPr marL="0" indent="0">
              <a:buNone/>
            </a:pPr>
            <a:endParaRPr lang="en-US" sz="2000" dirty="0"/>
          </a:p>
          <a:p>
            <a:r>
              <a:rPr lang="en-US" sz="2000" dirty="0"/>
              <a:t>The Personal Information Protection and Electronic Documents Act (PIPEDA) covers use of personal data by commercial enterprises </a:t>
            </a:r>
          </a:p>
          <a:p>
            <a:pPr lvl="1"/>
            <a:r>
              <a:rPr lang="en-US" sz="1800" dirty="0"/>
              <a:t>Personal data can only be collected with consent and that it must be: accurate, complete and up to date.</a:t>
            </a:r>
          </a:p>
          <a:p>
            <a:pPr lvl="1"/>
            <a:r>
              <a:rPr lang="en-US" sz="1800" dirty="0"/>
              <a:t>Data can only be used for intended purposes </a:t>
            </a:r>
          </a:p>
          <a:p>
            <a:pPr lvl="1"/>
            <a:r>
              <a:rPr lang="en-US" sz="1800" dirty="0"/>
              <a:t>There is an exception for information used for journalistic purposes</a:t>
            </a:r>
          </a:p>
          <a:p>
            <a:pPr marL="457200" lvl="1" indent="0">
              <a:buNone/>
            </a:pPr>
            <a:endParaRPr lang="en-US" sz="2000" dirty="0"/>
          </a:p>
          <a:p>
            <a:r>
              <a:rPr lang="en-US" sz="2000" dirty="0"/>
              <a:t>The question is whether or not Google and its search engine are covered under PIPEDA or not</a:t>
            </a:r>
          </a:p>
        </p:txBody>
      </p:sp>
    </p:spTree>
    <p:extLst>
      <p:ext uri="{BB962C8B-B14F-4D97-AF65-F5344CB8AC3E}">
        <p14:creationId xmlns:p14="http://schemas.microsoft.com/office/powerpoint/2010/main" val="277393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4027D-AE1F-DA49-05B2-EA6C27D568E3}"/>
              </a:ext>
            </a:extLst>
          </p:cNvPr>
          <p:cNvSpPr>
            <a:spLocks noGrp="1"/>
          </p:cNvSpPr>
          <p:nvPr>
            <p:ph type="title"/>
          </p:nvPr>
        </p:nvSpPr>
        <p:spPr/>
        <p:txBody>
          <a:bodyPr/>
          <a:lstStyle/>
          <a:p>
            <a:r>
              <a:rPr lang="en-US" dirty="0"/>
              <a:t>The ‘Right to be Forgotten’ in Canada </a:t>
            </a:r>
          </a:p>
        </p:txBody>
      </p:sp>
      <p:sp>
        <p:nvSpPr>
          <p:cNvPr id="3" name="Content Placeholder 2">
            <a:extLst>
              <a:ext uri="{FF2B5EF4-FFF2-40B4-BE49-F238E27FC236}">
                <a16:creationId xmlns:a16="http://schemas.microsoft.com/office/drawing/2014/main" id="{C6BF2B78-DE5D-B642-45E4-CDE534DAE621}"/>
              </a:ext>
            </a:extLst>
          </p:cNvPr>
          <p:cNvSpPr>
            <a:spLocks noGrp="1"/>
          </p:cNvSpPr>
          <p:nvPr>
            <p:ph idx="1"/>
          </p:nvPr>
        </p:nvSpPr>
        <p:spPr>
          <a:xfrm>
            <a:off x="677334" y="1544595"/>
            <a:ext cx="8596668" cy="5016843"/>
          </a:xfrm>
        </p:spPr>
        <p:txBody>
          <a:bodyPr>
            <a:normAutofit lnSpcReduction="10000"/>
          </a:bodyPr>
          <a:lstStyle/>
          <a:p>
            <a:r>
              <a:rPr lang="en-US" dirty="0"/>
              <a:t>In 2018, the Office of the Privacy Commissioner (OPC) produced a report saying that PIPEDA should be read as applying to search engines and their results, and that: </a:t>
            </a:r>
          </a:p>
          <a:p>
            <a:pPr lvl="1"/>
            <a:r>
              <a:rPr lang="en-US" dirty="0"/>
              <a:t>Individuals should be able to challenge the accuracy, completeness and “currency” of search results </a:t>
            </a:r>
          </a:p>
          <a:p>
            <a:pPr lvl="1"/>
            <a:r>
              <a:rPr lang="en-US" dirty="0"/>
              <a:t>Individuals should be able to request the destruction, erasure, anonymization of search results that are inaccurate, outdated or incomplete </a:t>
            </a:r>
          </a:p>
          <a:p>
            <a:pPr lvl="1"/>
            <a:endParaRPr lang="en-US" dirty="0"/>
          </a:p>
          <a:p>
            <a:r>
              <a:rPr lang="en-US" dirty="0"/>
              <a:t>In 2021, the OPC brought a case against Google to the Federal Court, arguing that PIPEDA should apply to its search engine </a:t>
            </a:r>
          </a:p>
          <a:p>
            <a:r>
              <a:rPr lang="en-US" dirty="0"/>
              <a:t>Google argued that it PIPEDA should not apply to it because it fell under PIPEDA’s journalistic exemption </a:t>
            </a:r>
          </a:p>
          <a:p>
            <a:r>
              <a:rPr lang="en-US" dirty="0"/>
              <a:t>Google also argued that making it comply with PIPEDA would violate the Charter of Rights and Freedoms (freedom of expression) and would infringe on the public’s right to know </a:t>
            </a:r>
          </a:p>
          <a:p>
            <a:r>
              <a:rPr lang="en-US" dirty="0"/>
              <a:t>Media organizations, such as the CBC, supported Google’s position </a:t>
            </a:r>
          </a:p>
        </p:txBody>
      </p:sp>
    </p:spTree>
    <p:extLst>
      <p:ext uri="{BB962C8B-B14F-4D97-AF65-F5344CB8AC3E}">
        <p14:creationId xmlns:p14="http://schemas.microsoft.com/office/powerpoint/2010/main" val="1006169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4027D-AE1F-DA49-05B2-EA6C27D568E3}"/>
              </a:ext>
            </a:extLst>
          </p:cNvPr>
          <p:cNvSpPr>
            <a:spLocks noGrp="1"/>
          </p:cNvSpPr>
          <p:nvPr>
            <p:ph type="title"/>
          </p:nvPr>
        </p:nvSpPr>
        <p:spPr/>
        <p:txBody>
          <a:bodyPr/>
          <a:lstStyle/>
          <a:p>
            <a:r>
              <a:rPr lang="en-US" dirty="0"/>
              <a:t>The ‘Right to be Forgotten’ in Canada </a:t>
            </a:r>
          </a:p>
        </p:txBody>
      </p:sp>
      <p:sp>
        <p:nvSpPr>
          <p:cNvPr id="3" name="Content Placeholder 2">
            <a:extLst>
              <a:ext uri="{FF2B5EF4-FFF2-40B4-BE49-F238E27FC236}">
                <a16:creationId xmlns:a16="http://schemas.microsoft.com/office/drawing/2014/main" id="{C6BF2B78-DE5D-B642-45E4-CDE534DAE621}"/>
              </a:ext>
            </a:extLst>
          </p:cNvPr>
          <p:cNvSpPr>
            <a:spLocks noGrp="1"/>
          </p:cNvSpPr>
          <p:nvPr>
            <p:ph idx="1"/>
          </p:nvPr>
        </p:nvSpPr>
        <p:spPr>
          <a:xfrm>
            <a:off x="677334" y="1544595"/>
            <a:ext cx="8596668" cy="4893275"/>
          </a:xfrm>
        </p:spPr>
        <p:txBody>
          <a:bodyPr>
            <a:normAutofit lnSpcReduction="10000"/>
          </a:bodyPr>
          <a:lstStyle/>
          <a:p>
            <a:r>
              <a:rPr lang="en-US" sz="2200" dirty="0"/>
              <a:t>The Judge in the Federal case sided with the OPC against Google, arguing that Google was not exempt from PIPEDA because it uses personal information for commercial purposes </a:t>
            </a:r>
          </a:p>
          <a:p>
            <a:r>
              <a:rPr lang="en-US" sz="2200" dirty="0"/>
              <a:t>Google will likely appeal to the Supreme Court of Canada </a:t>
            </a:r>
          </a:p>
          <a:p>
            <a:r>
              <a:rPr lang="en-US" sz="2200" dirty="0"/>
              <a:t>As a result of the decision, individuals can now apply to the OPC, who will decide whether Google is violating their privacy rights </a:t>
            </a:r>
          </a:p>
          <a:p>
            <a:r>
              <a:rPr lang="en-US" sz="2200" dirty="0"/>
              <a:t>The OPC can ask Google to de-list search results, but it has no power to compel them to do so </a:t>
            </a:r>
          </a:p>
          <a:p>
            <a:r>
              <a:rPr lang="en-US" sz="2200" dirty="0"/>
              <a:t>In 2020, Bill C-11 sought to strengthen PIPEDA in the direction of the EU’s GDPR but the bill died when the federal election of 2021 was called</a:t>
            </a:r>
          </a:p>
          <a:p>
            <a:r>
              <a:rPr lang="en-US" sz="2200" dirty="0"/>
              <a:t>C-11 was partially resurrected in June 2022 with Bill C-27 </a:t>
            </a:r>
          </a:p>
          <a:p>
            <a:endParaRPr lang="en-US" dirty="0"/>
          </a:p>
        </p:txBody>
      </p:sp>
    </p:spTree>
    <p:extLst>
      <p:ext uri="{BB962C8B-B14F-4D97-AF65-F5344CB8AC3E}">
        <p14:creationId xmlns:p14="http://schemas.microsoft.com/office/powerpoint/2010/main" val="350354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E34-32D8-C6AB-9D2C-A3103A1950C6}"/>
              </a:ext>
            </a:extLst>
          </p:cNvPr>
          <p:cNvSpPr>
            <a:spLocks noGrp="1"/>
          </p:cNvSpPr>
          <p:nvPr>
            <p:ph type="title"/>
          </p:nvPr>
        </p:nvSpPr>
        <p:spPr/>
        <p:txBody>
          <a:bodyPr/>
          <a:lstStyle/>
          <a:p>
            <a:r>
              <a:rPr lang="en-US" dirty="0"/>
              <a:t>What can be done about your Digital Footprint in Canada? </a:t>
            </a:r>
          </a:p>
        </p:txBody>
      </p:sp>
      <p:sp>
        <p:nvSpPr>
          <p:cNvPr id="3" name="Content Placeholder 2">
            <a:extLst>
              <a:ext uri="{FF2B5EF4-FFF2-40B4-BE49-F238E27FC236}">
                <a16:creationId xmlns:a16="http://schemas.microsoft.com/office/drawing/2014/main" id="{610ADA71-6EB3-FD5E-EB34-CC358E888D44}"/>
              </a:ext>
            </a:extLst>
          </p:cNvPr>
          <p:cNvSpPr>
            <a:spLocks noGrp="1"/>
          </p:cNvSpPr>
          <p:nvPr>
            <p:ph idx="1"/>
          </p:nvPr>
        </p:nvSpPr>
        <p:spPr>
          <a:xfrm>
            <a:off x="677334" y="1930400"/>
            <a:ext cx="8596668" cy="4791675"/>
          </a:xfrm>
        </p:spPr>
        <p:txBody>
          <a:bodyPr>
            <a:normAutofit fontScale="92500" lnSpcReduction="10000"/>
          </a:bodyPr>
          <a:lstStyle/>
          <a:p>
            <a:pPr marL="0" indent="0">
              <a:buNone/>
            </a:pPr>
            <a:r>
              <a:rPr lang="en-US" sz="2000" dirty="0"/>
              <a:t>If it is not possible to get Google to de-list your search results in Canada, are there other viable avenues to pursue? </a:t>
            </a:r>
          </a:p>
          <a:p>
            <a:r>
              <a:rPr lang="en-US" sz="2000" dirty="0"/>
              <a:t>For a fee, companies like </a:t>
            </a:r>
            <a:r>
              <a:rPr lang="en-US" sz="2000" dirty="0" err="1"/>
              <a:t>Reputation.com</a:t>
            </a:r>
            <a:r>
              <a:rPr lang="en-US" sz="2000" dirty="0"/>
              <a:t> will generate positive information and articles about you in order to attempt to bury negative search results </a:t>
            </a:r>
          </a:p>
          <a:p>
            <a:r>
              <a:rPr lang="en-US" sz="2000" dirty="0"/>
              <a:t>This service can be expensive, ranging in the thousands, to tens of thousands of dollars</a:t>
            </a:r>
          </a:p>
          <a:p>
            <a:r>
              <a:rPr lang="en-US" sz="2000" dirty="0"/>
              <a:t>You could ask individual websites to remove information about you </a:t>
            </a:r>
          </a:p>
          <a:p>
            <a:r>
              <a:rPr lang="en-US" sz="2000" dirty="0"/>
              <a:t>Media organization, however, rarely comply with such requests </a:t>
            </a:r>
          </a:p>
          <a:p>
            <a:r>
              <a:rPr lang="en-US" sz="2000" dirty="0"/>
              <a:t>The CBC has a policy to never remove, or even anonymize, stories about or involving individuals, unless there is a clear case to be made that one’s safety is being threatened </a:t>
            </a:r>
          </a:p>
          <a:p>
            <a:r>
              <a:rPr lang="en-US" sz="2000" dirty="0"/>
              <a:t>The argument made by the CBC is that their articles are part of the public record and that removing them would infringe on the public’s right to know</a:t>
            </a:r>
          </a:p>
          <a:p>
            <a:endParaRPr lang="en-US" dirty="0"/>
          </a:p>
        </p:txBody>
      </p:sp>
    </p:spTree>
    <p:extLst>
      <p:ext uri="{BB962C8B-B14F-4D97-AF65-F5344CB8AC3E}">
        <p14:creationId xmlns:p14="http://schemas.microsoft.com/office/powerpoint/2010/main" val="39218476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{97938639-27A5-0944-B452-8D3EF6DC1B2F}tf10001060</Template>
  <TotalTime>93</TotalTime>
  <Words>1286</Words>
  <Application>Microsoft Macintosh PowerPoint</Application>
  <PresentationFormat>Widescreen</PresentationFormat>
  <Paragraphs>81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Trebuchet MS</vt:lpstr>
      <vt:lpstr>Wingdings</vt:lpstr>
      <vt:lpstr>Wingdings 3</vt:lpstr>
      <vt:lpstr>Facet</vt:lpstr>
      <vt:lpstr>Your Digital Footprint and What Can Be Done About It</vt:lpstr>
      <vt:lpstr>What is your Digital Footprint? </vt:lpstr>
      <vt:lpstr>Why is your Digital Footprint a Potential Problem? </vt:lpstr>
      <vt:lpstr>What can be done about your Digital Footprint? </vt:lpstr>
      <vt:lpstr>The ‘Right to be Forgotten’ in Europe </vt:lpstr>
      <vt:lpstr>The ‘Right to be Forgotten’ in Canada </vt:lpstr>
      <vt:lpstr>The ‘Right to be Forgotten’ in Canada </vt:lpstr>
      <vt:lpstr>The ‘Right to be Forgotten’ in Canada </vt:lpstr>
      <vt:lpstr>What can be done about your Digital Footprint in Canada? </vt:lpstr>
      <vt:lpstr>Should Canada have a ‘Right to be Forgotten’ Law?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Digital Footprint and What Can Be Done About It</dc:title>
  <dc:creator>Alexandre Charron</dc:creator>
  <cp:lastModifiedBy>Alexandre Charron</cp:lastModifiedBy>
  <cp:revision>3</cp:revision>
  <dcterms:created xsi:type="dcterms:W3CDTF">2022-11-11T18:07:45Z</dcterms:created>
  <dcterms:modified xsi:type="dcterms:W3CDTF">2022-11-11T19:41:36Z</dcterms:modified>
</cp:coreProperties>
</file>